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71" r:id="rId7"/>
    <p:sldId id="260" r:id="rId8"/>
    <p:sldId id="274" r:id="rId9"/>
    <p:sldId id="261" r:id="rId10"/>
    <p:sldId id="275" r:id="rId11"/>
    <p:sldId id="262" r:id="rId12"/>
    <p:sldId id="273" r:id="rId13"/>
    <p:sldId id="263" r:id="rId14"/>
    <p:sldId id="264" r:id="rId15"/>
    <p:sldId id="276" r:id="rId16"/>
    <p:sldId id="265" r:id="rId17"/>
    <p:sldId id="266" r:id="rId18"/>
    <p:sldId id="272" r:id="rId19"/>
    <p:sldId id="267" r:id="rId20"/>
    <p:sldId id="27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60093"/>
    <a:srgbClr val="541E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F9EC12-7B74-4D11-A5AE-C4CB65FD2A7B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768A7D-337A-4B28-A4E2-717FA707F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>
                <a:solidFill>
                  <a:srgbClr val="FF0000"/>
                </a:solidFill>
              </a:rPr>
              <a:t>Філософський зміст проблеми БУТТЯ.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piteka-molodaya-semy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598898"/>
            <a:ext cx="5616624" cy="39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88625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2961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u="sng" dirty="0">
                <a:solidFill>
                  <a:srgbClr val="FF0000"/>
                </a:solidFill>
                <a:latin typeface="Arial" charset="0"/>
              </a:rPr>
              <a:t>ТЕОРІЯ ВЕЛИКОГО ВИБУХУ</a:t>
            </a:r>
            <a:r>
              <a:rPr lang="ru-RU" sz="3600" u="sng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u="sng" dirty="0">
                <a:solidFill>
                  <a:srgbClr val="FF0000"/>
                </a:solidFill>
                <a:latin typeface="Arial" charset="0"/>
              </a:rPr>
            </a:br>
            <a:endParaRPr lang="ru-RU" sz="3600" dirty="0"/>
          </a:p>
        </p:txBody>
      </p:sp>
      <p:pic>
        <p:nvPicPr>
          <p:cNvPr id="4" name="Picture 9" descr="najnovisha(2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57237"/>
            <a:ext cx="2850571" cy="38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00063k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32656"/>
            <a:ext cx="3924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rabmosaic_h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0"/>
            <a:ext cx="4055435" cy="30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8742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801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effectLst/>
              </a:rPr>
              <a:t>БУТТЯ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000" y="260648"/>
            <a:ext cx="8893496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600" b="1" dirty="0"/>
              <a:t>(від слова </a:t>
            </a:r>
            <a:r>
              <a:rPr lang="uk-UA" sz="2600" b="1" i="1" dirty="0"/>
              <a:t>БУТИ, ІСНУВАТИ, Є</a:t>
            </a:r>
            <a:r>
              <a:rPr lang="uk-UA" sz="2600" b="1" dirty="0"/>
              <a:t>).</a:t>
            </a:r>
            <a:endParaRPr lang="ru-RU" sz="2600" b="1" dirty="0"/>
          </a:p>
          <a:p>
            <a:r>
              <a:rPr lang="uk-UA" sz="2600" b="1" dirty="0"/>
              <a:t>БУТТЯ – філософська категорія, що </a:t>
            </a:r>
            <a:r>
              <a:rPr lang="uk-UA" sz="2600" b="1" i="1" u="sng" dirty="0"/>
              <a:t>позначає:</a:t>
            </a:r>
            <a:endParaRPr lang="ru-RU" sz="2600" b="1" dirty="0"/>
          </a:p>
          <a:p>
            <a:pPr marL="45720" indent="0">
              <a:buNone/>
            </a:pPr>
            <a:endParaRPr lang="ru-RU" sz="2600" b="1" dirty="0"/>
          </a:p>
          <a:p>
            <a:pPr lvl="0" algn="ctr"/>
            <a:r>
              <a:rPr lang="uk-UA" sz="2600" b="1" i="1" dirty="0">
                <a:solidFill>
                  <a:srgbClr val="541EEC"/>
                </a:solidFill>
              </a:rPr>
              <a:t>Все те, що ми бачимо , що реально  існує;</a:t>
            </a:r>
            <a:endParaRPr lang="ru-RU" sz="2600" b="1" dirty="0">
              <a:solidFill>
                <a:srgbClr val="541EEC"/>
              </a:solidFill>
            </a:endParaRPr>
          </a:p>
          <a:p>
            <a:pPr lvl="0" algn="ctr"/>
            <a:r>
              <a:rPr lang="uk-UA" sz="2600" b="1" i="1" dirty="0">
                <a:solidFill>
                  <a:srgbClr val="00B050"/>
                </a:solidFill>
              </a:rPr>
              <a:t>Все те, що ми не бачимо, але воно є у дійсності  (наприклад, радіохвилі,     іонізуюче випромінювання, електричне поле тощо);</a:t>
            </a:r>
            <a:endParaRPr lang="ru-RU" sz="2600" b="1" dirty="0">
              <a:solidFill>
                <a:srgbClr val="00B050"/>
              </a:solidFill>
            </a:endParaRPr>
          </a:p>
          <a:p>
            <a:pPr lvl="0" algn="ctr"/>
            <a:r>
              <a:rPr lang="uk-UA" sz="2600" b="1" i="1" dirty="0">
                <a:solidFill>
                  <a:srgbClr val="D60093"/>
                </a:solidFill>
              </a:rPr>
              <a:t>Буття </a:t>
            </a:r>
            <a:r>
              <a:rPr lang="uk-UA" sz="2600" b="1" i="1" dirty="0" smtClean="0">
                <a:solidFill>
                  <a:srgbClr val="D60093"/>
                </a:solidFill>
              </a:rPr>
              <a:t>духовного </a:t>
            </a:r>
            <a:r>
              <a:rPr lang="uk-UA" sz="2600" b="1" i="1" dirty="0">
                <a:solidFill>
                  <a:srgbClr val="D60093"/>
                </a:solidFill>
              </a:rPr>
              <a:t>(ідеального);</a:t>
            </a:r>
            <a:endParaRPr lang="ru-RU" sz="2600" b="1" dirty="0">
              <a:solidFill>
                <a:srgbClr val="D60093"/>
              </a:solidFill>
            </a:endParaRPr>
          </a:p>
          <a:p>
            <a:pPr lvl="0"/>
            <a:r>
              <a:rPr lang="uk-UA" sz="2600" b="1" i="1" dirty="0">
                <a:solidFill>
                  <a:schemeClr val="accent5">
                    <a:lumMod val="50000"/>
                  </a:schemeClr>
                </a:solidFill>
              </a:rPr>
              <a:t>Буття як спосіб  існування людини, суспільства.</a:t>
            </a: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6866579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:\Картинки1004\бут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694938" cy="2624135"/>
          </a:xfrm>
          <a:prstGeom prst="rect">
            <a:avLst/>
          </a:prstGeom>
          <a:noFill/>
        </p:spPr>
      </p:pic>
      <p:pic>
        <p:nvPicPr>
          <p:cNvPr id="3075" name="Picture 3" descr="H:\Картинки1004\Сме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6000792" cy="2674638"/>
          </a:xfrm>
          <a:prstGeom prst="rect">
            <a:avLst/>
          </a:prstGeom>
          <a:noFill/>
        </p:spPr>
      </p:pic>
      <p:pic>
        <p:nvPicPr>
          <p:cNvPr id="3076" name="Picture 4" descr="H:\Картинки1004\razmnozhenjie-organizm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46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129309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1521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effectLst/>
              </a:rPr>
              <a:t>МАТЕРІЯ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892480" cy="380157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541EEC"/>
                </a:solidFill>
              </a:rPr>
              <a:t>це філософська категорія для позначення об’єктивної реальності, котра існує незалежно від людини в русі, просторі і </a:t>
            </a:r>
            <a:r>
              <a:rPr lang="uk-UA" sz="2800" b="1" dirty="0" smtClean="0">
                <a:solidFill>
                  <a:srgbClr val="541EEC"/>
                </a:solidFill>
              </a:rPr>
              <a:t>часі.</a:t>
            </a:r>
            <a:r>
              <a:rPr lang="ru-RU" sz="2800" b="1" dirty="0">
                <a:solidFill>
                  <a:srgbClr val="541EEC"/>
                </a:solidFill>
              </a:rPr>
              <a:t/>
            </a:r>
            <a:br>
              <a:rPr lang="ru-RU" sz="2800" b="1" dirty="0">
                <a:solidFill>
                  <a:srgbClr val="541EEC"/>
                </a:solidFill>
              </a:rPr>
            </a:br>
            <a:endParaRPr lang="ru-RU" sz="2800" b="1" dirty="0">
              <a:solidFill>
                <a:srgbClr val="541EEC"/>
              </a:solidFill>
            </a:endParaRPr>
          </a:p>
        </p:txBody>
      </p:sp>
      <p:pic>
        <p:nvPicPr>
          <p:cNvPr id="4" name="Picture 18" descr="big_134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772816"/>
            <a:ext cx="5400600" cy="33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0236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u="wavy" dirty="0">
                <a:solidFill>
                  <a:srgbClr val="D60093"/>
                </a:solidFill>
                <a:effectLst/>
              </a:rPr>
              <a:t>Види матерії:</a:t>
            </a:r>
            <a:r>
              <a:rPr lang="ru-RU" dirty="0">
                <a:solidFill>
                  <a:srgbClr val="D60093"/>
                </a:solidFill>
                <a:effectLst/>
              </a:rPr>
              <a:t/>
            </a:r>
            <a:br>
              <a:rPr lang="ru-RU" dirty="0">
                <a:solidFill>
                  <a:srgbClr val="D60093"/>
                </a:solidFill>
                <a:effectLst/>
              </a:rPr>
            </a:b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24936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ctr"/>
            <a:r>
              <a:rPr lang="uk-UA" sz="2600" b="1" dirty="0">
                <a:solidFill>
                  <a:srgbClr val="D60093"/>
                </a:solidFill>
              </a:rPr>
              <a:t>Речовинні види</a:t>
            </a:r>
            <a:r>
              <a:rPr lang="uk-UA" sz="2600" b="1" i="1" dirty="0">
                <a:solidFill>
                  <a:srgbClr val="D60093"/>
                </a:solidFill>
              </a:rPr>
              <a:t> (речовини). Речовина – це матеріальне утворення, котре складається з матеріальних частинок, які мають масу спокою.</a:t>
            </a:r>
            <a:endParaRPr lang="ru-RU" sz="2600" b="1" dirty="0">
              <a:solidFill>
                <a:srgbClr val="D60093"/>
              </a:solidFill>
            </a:endParaRPr>
          </a:p>
          <a:p>
            <a:pPr lvl="0" algn="ctr"/>
            <a:r>
              <a:rPr lang="uk-UA" sz="2600" b="1" dirty="0" err="1">
                <a:solidFill>
                  <a:srgbClr val="541EEC"/>
                </a:solidFill>
              </a:rPr>
              <a:t>Неречовинні</a:t>
            </a:r>
            <a:r>
              <a:rPr lang="uk-UA" sz="2600" b="1" i="1" dirty="0">
                <a:solidFill>
                  <a:srgbClr val="541EEC"/>
                </a:solidFill>
              </a:rPr>
              <a:t> види матерії (поле) – магнітне поле, </a:t>
            </a:r>
            <a:r>
              <a:rPr lang="uk-UA" sz="2600" b="1" i="1" dirty="0" err="1">
                <a:solidFill>
                  <a:srgbClr val="541EEC"/>
                </a:solidFill>
              </a:rPr>
              <a:t>поле</a:t>
            </a:r>
            <a:r>
              <a:rPr lang="uk-UA" sz="2600" b="1" i="1" dirty="0">
                <a:solidFill>
                  <a:srgbClr val="541EEC"/>
                </a:solidFill>
              </a:rPr>
              <a:t> ядерних сил, гравітаційне, електричне, радіохвилі, ультразвук, рентгенівські промені, іонізуюче випромінювання тощо. </a:t>
            </a:r>
            <a:endParaRPr lang="ru-RU" sz="2600" b="1" dirty="0">
              <a:solidFill>
                <a:srgbClr val="541EEC"/>
              </a:solidFill>
            </a:endParaRPr>
          </a:p>
          <a:p>
            <a:pPr lvl="0" algn="ctr"/>
            <a:r>
              <a:rPr lang="uk-UA" sz="2600" b="1" dirty="0" err="1">
                <a:solidFill>
                  <a:srgbClr val="00B050"/>
                </a:solidFill>
              </a:rPr>
              <a:t>Антиречовинні</a:t>
            </a:r>
            <a:r>
              <a:rPr lang="uk-UA" sz="2600" b="1" dirty="0">
                <a:solidFill>
                  <a:srgbClr val="00B050"/>
                </a:solidFill>
              </a:rPr>
              <a:t> </a:t>
            </a:r>
            <a:r>
              <a:rPr lang="uk-UA" sz="2600" b="1" i="1" dirty="0">
                <a:solidFill>
                  <a:srgbClr val="00B050"/>
                </a:solidFill>
              </a:rPr>
              <a:t>види матерії (антиречовина). Вона є матерією, яка складається з античастинок. Експериментально на прискорювачах заряджених частинок отримані анти ядра гелію, антипротон, антинейтрон, антиелектрон тощо.</a:t>
            </a:r>
            <a:endParaRPr lang="ru-RU" sz="2600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6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131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Картинки1004\матері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49040" cy="3475037"/>
          </a:xfrm>
          <a:prstGeom prst="rect">
            <a:avLst/>
          </a:prstGeom>
          <a:noFill/>
        </p:spPr>
      </p:pic>
      <p:pic>
        <p:nvPicPr>
          <p:cNvPr id="1027" name="Picture 3" descr="H:\Картинки1004\radiazi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53878"/>
            <a:ext cx="4347825" cy="36055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028" name="Picture 4" descr="H:\Картинки1004\1285141960_hiop.ru_opi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10992"/>
            <a:ext cx="3286148" cy="2692113"/>
          </a:xfrm>
          <a:prstGeom prst="rect">
            <a:avLst/>
          </a:prstGeom>
          <a:noFill/>
        </p:spPr>
      </p:pic>
      <p:pic>
        <p:nvPicPr>
          <p:cNvPr id="1029" name="Picture 5" descr="H:\Картинки1004\0_1aa33_ed159522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11642"/>
            <a:ext cx="4857784" cy="284635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" dur="123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" dur="123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" dur="123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6" y="5515168"/>
            <a:ext cx="7550224" cy="866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i="1" u="wavy" dirty="0">
                <a:solidFill>
                  <a:srgbClr val="541EEC"/>
                </a:solidFill>
                <a:effectLst/>
              </a:rPr>
              <a:t>Структурні рівні </a:t>
            </a:r>
            <a:r>
              <a:rPr lang="uk-UA" sz="3600" i="1" u="wavy" dirty="0" smtClean="0">
                <a:solidFill>
                  <a:srgbClr val="541EEC"/>
                </a:solidFill>
                <a:effectLst/>
              </a:rPr>
              <a:t>матерії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i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600" b="1" dirty="0">
                <a:solidFill>
                  <a:srgbClr val="D60093"/>
                </a:solidFill>
              </a:rPr>
              <a:t>Неорганічний рівень – </a:t>
            </a:r>
            <a:r>
              <a:rPr lang="uk-UA" sz="2600" b="1" i="1" dirty="0">
                <a:solidFill>
                  <a:schemeClr val="tx1"/>
                </a:solidFill>
              </a:rPr>
              <a:t>мікросвіт (з грецької - малий); макросвіт (з грецької - великий); мегасвіт (з грецької – надвеликий, величезний).</a:t>
            </a:r>
            <a:endParaRPr lang="ru-RU" sz="2600" b="1" dirty="0">
              <a:solidFill>
                <a:schemeClr val="tx1"/>
              </a:solidFill>
            </a:endParaRPr>
          </a:p>
          <a:p>
            <a:pPr lvl="0"/>
            <a:r>
              <a:rPr lang="uk-UA" sz="2600" b="1" dirty="0">
                <a:solidFill>
                  <a:schemeClr val="accent4">
                    <a:lumMod val="75000"/>
                  </a:schemeClr>
                </a:solidFill>
              </a:rPr>
              <a:t>Органічний рівень </a:t>
            </a:r>
            <a:r>
              <a:rPr lang="uk-UA" sz="2600" b="1" dirty="0"/>
              <a:t>– </a:t>
            </a:r>
            <a:r>
              <a:rPr lang="uk-UA" sz="2600" b="1" i="1" dirty="0" err="1"/>
              <a:t>організменний</a:t>
            </a:r>
            <a:r>
              <a:rPr lang="uk-UA" sz="2600" b="1" i="1" dirty="0"/>
              <a:t>, </a:t>
            </a:r>
            <a:r>
              <a:rPr lang="uk-UA" sz="2600" b="1" i="1" dirty="0" err="1"/>
              <a:t>надорганізменний</a:t>
            </a:r>
            <a:r>
              <a:rPr lang="uk-UA" sz="2600" b="1" i="1" dirty="0"/>
              <a:t> рівні матерії (організм енний – клітина, </a:t>
            </a:r>
            <a:r>
              <a:rPr lang="uk-UA" sz="2600" b="1" i="1" dirty="0" err="1"/>
              <a:t>надорганізменний</a:t>
            </a:r>
            <a:r>
              <a:rPr lang="uk-UA" sz="2600" b="1" i="1" dirty="0"/>
              <a:t> – біосфера (зона активного життя), біоценоз («живий комплекс», сукупність рослин, тварин, мікроорганізмів, що населяють певну ділянку суші чи водоймища, наприклад, ліс, озеро тощо).</a:t>
            </a:r>
            <a:endParaRPr lang="ru-RU" sz="2600" b="1" dirty="0"/>
          </a:p>
          <a:p>
            <a:pPr lvl="0"/>
            <a:r>
              <a:rPr lang="uk-UA" sz="2600" b="1" dirty="0">
                <a:solidFill>
                  <a:schemeClr val="accent2">
                    <a:lumMod val="50000"/>
                  </a:schemeClr>
                </a:solidFill>
              </a:rPr>
              <a:t>Соціальний рівень </a:t>
            </a:r>
            <a:r>
              <a:rPr lang="uk-UA" sz="2600" b="1" dirty="0"/>
              <a:t>– </a:t>
            </a:r>
            <a:r>
              <a:rPr lang="uk-UA" sz="2600" b="1" i="1" dirty="0"/>
              <a:t>людина, сім'я,  плем’я, народність, нація, соціальна група, суспільство.</a:t>
            </a:r>
            <a:endParaRPr lang="ru-RU" sz="2600" b="1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550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926058"/>
            <a:ext cx="6512511" cy="931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u="wavy" dirty="0">
                <a:solidFill>
                  <a:srgbClr val="D60093"/>
                </a:solidFill>
                <a:effectLst/>
              </a:rPr>
              <a:t>РУХ</a:t>
            </a:r>
            <a:endParaRPr lang="ru-RU" sz="3600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4752528"/>
          </a:xfrm>
        </p:spPr>
        <p:txBody>
          <a:bodyPr/>
          <a:lstStyle/>
          <a:p>
            <a:r>
              <a:rPr lang="uk-UA" b="1" i="1" dirty="0"/>
              <a:t>Спосіб існування матерії: </a:t>
            </a:r>
            <a:r>
              <a:rPr lang="uk-UA" b="1" u="wavy" dirty="0"/>
              <a:t>РУХ</a:t>
            </a:r>
            <a:r>
              <a:rPr lang="uk-UA" b="1" i="1" dirty="0"/>
              <a:t> – </a:t>
            </a:r>
            <a:r>
              <a:rPr lang="uk-UA" dirty="0"/>
              <a:t>це зміна, будь – яка зміна, це – зміна взагалі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ru-RU" dirty="0"/>
          </a:p>
          <a:p>
            <a:r>
              <a:rPr lang="uk-UA" dirty="0"/>
              <a:t> 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565" y="1124744"/>
            <a:ext cx="8496944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uk-UA" i="1" u="sng" dirty="0" smtClean="0"/>
          </a:p>
          <a:p>
            <a:pPr algn="ctr"/>
            <a:r>
              <a:rPr lang="uk-UA" sz="2400" b="1" i="1" u="sng" dirty="0" smtClean="0">
                <a:solidFill>
                  <a:srgbClr val="541EEC"/>
                </a:solidFill>
              </a:rPr>
              <a:t>Основні </a:t>
            </a:r>
            <a:r>
              <a:rPr lang="uk-UA" sz="2400" b="1" i="1" u="sng" dirty="0">
                <a:solidFill>
                  <a:srgbClr val="541EEC"/>
                </a:solidFill>
              </a:rPr>
              <a:t>форми руху</a:t>
            </a:r>
            <a:r>
              <a:rPr lang="uk-UA" sz="2400" b="1" i="1" u="sng" dirty="0" smtClean="0">
                <a:solidFill>
                  <a:srgbClr val="541EEC"/>
                </a:solidFill>
              </a:rPr>
              <a:t>:</a:t>
            </a:r>
            <a:endParaRPr lang="ru-RU" dirty="0">
              <a:solidFill>
                <a:srgbClr val="541EEC"/>
              </a:solidFill>
            </a:endParaRP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uk-UA" sz="2400" i="1" dirty="0">
                <a:solidFill>
                  <a:srgbClr val="541EEC"/>
                </a:solidFill>
              </a:rPr>
              <a:t>Механічна</a:t>
            </a:r>
            <a:r>
              <a:rPr lang="uk-UA" sz="2400" dirty="0">
                <a:solidFill>
                  <a:srgbClr val="541EEC"/>
                </a:solidFill>
              </a:rPr>
              <a:t> форма руху (дія - протидія, притягання - відштовхування);</a:t>
            </a:r>
            <a:endParaRPr lang="ru-RU" sz="2400" dirty="0">
              <a:solidFill>
                <a:srgbClr val="541EEC"/>
              </a:solidFill>
            </a:endParaRP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uk-UA" sz="2400" i="1" dirty="0">
                <a:solidFill>
                  <a:srgbClr val="541EEC"/>
                </a:solidFill>
              </a:rPr>
              <a:t>Фізична </a:t>
            </a:r>
            <a:r>
              <a:rPr lang="uk-UA" sz="2400" dirty="0">
                <a:solidFill>
                  <a:srgbClr val="541EEC"/>
                </a:solidFill>
              </a:rPr>
              <a:t>форма руху (позитивна </a:t>
            </a:r>
            <a:r>
              <a:rPr lang="uk-UA" sz="2400" dirty="0" err="1">
                <a:solidFill>
                  <a:srgbClr val="541EEC"/>
                </a:solidFill>
              </a:rPr>
              <a:t>-негативна</a:t>
            </a:r>
            <a:r>
              <a:rPr lang="uk-UA" sz="2400" dirty="0">
                <a:solidFill>
                  <a:srgbClr val="541EEC"/>
                </a:solidFill>
              </a:rPr>
              <a:t> електрика, симетрія - асиметрія) ;</a:t>
            </a:r>
            <a:endParaRPr lang="ru-RU" sz="2400" dirty="0">
              <a:solidFill>
                <a:srgbClr val="541EEC"/>
              </a:solidFill>
            </a:endParaRP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uk-UA" sz="2400" i="1" dirty="0">
                <a:solidFill>
                  <a:srgbClr val="541EEC"/>
                </a:solidFill>
              </a:rPr>
              <a:t>Хімічна</a:t>
            </a:r>
            <a:r>
              <a:rPr lang="uk-UA" sz="2400" dirty="0">
                <a:solidFill>
                  <a:srgbClr val="541EEC"/>
                </a:solidFill>
              </a:rPr>
              <a:t> форма руху  (розкладання – з'єднання, асоціація – дисоціація );</a:t>
            </a:r>
            <a:endParaRPr lang="ru-RU" sz="2400" dirty="0">
              <a:solidFill>
                <a:srgbClr val="541EEC"/>
              </a:solidFill>
            </a:endParaRP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uk-UA" sz="2400" i="1" dirty="0">
                <a:solidFill>
                  <a:srgbClr val="541EEC"/>
                </a:solidFill>
              </a:rPr>
              <a:t>Біологічна </a:t>
            </a:r>
            <a:r>
              <a:rPr lang="uk-UA" sz="2400" dirty="0">
                <a:solidFill>
                  <a:srgbClr val="541EEC"/>
                </a:solidFill>
              </a:rPr>
              <a:t>форма руху (асиміляція - дисиміляція, спадковість - мінливість);</a:t>
            </a:r>
            <a:endParaRPr lang="ru-RU" sz="2400" dirty="0">
              <a:solidFill>
                <a:srgbClr val="541EEC"/>
              </a:solidFill>
            </a:endParaRP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uk-UA" sz="2400" i="1" dirty="0">
                <a:solidFill>
                  <a:srgbClr val="541EEC"/>
                </a:solidFill>
              </a:rPr>
              <a:t>Соціальна </a:t>
            </a:r>
            <a:r>
              <a:rPr lang="uk-UA" sz="2400" dirty="0">
                <a:solidFill>
                  <a:srgbClr val="541EEC"/>
                </a:solidFill>
              </a:rPr>
              <a:t>форма руху (соціальні суперечності, соціальні конфлікти, антагонізми тощо).</a:t>
            </a:r>
            <a:endParaRPr lang="ru-RU" sz="2400" dirty="0">
              <a:solidFill>
                <a:srgbClr val="541EEC"/>
              </a:solidFill>
            </a:endParaRPr>
          </a:p>
          <a:p>
            <a:r>
              <a:rPr lang="uk-UA" sz="2400" i="1" dirty="0">
                <a:solidFill>
                  <a:srgbClr val="541EEC"/>
                </a:solidFill>
              </a:rPr>
              <a:t> </a:t>
            </a:r>
            <a:endParaRPr lang="ru-RU" sz="2400" dirty="0">
              <a:solidFill>
                <a:srgbClr val="541E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444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76601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1505" y="3743003"/>
            <a:ext cx="4672495" cy="311499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79658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:\Картинки1004\94_082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0"/>
            <a:ext cx="428625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23114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229200"/>
            <a:ext cx="4320480" cy="16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dirty="0">
                <a:solidFill>
                  <a:srgbClr val="00B050"/>
                </a:solidFill>
              </a:rPr>
              <a:t>ПРОСТІР і ЧАС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569688"/>
          </a:xfrm>
        </p:spPr>
        <p:txBody>
          <a:bodyPr>
            <a:normAutofit/>
          </a:bodyPr>
          <a:lstStyle/>
          <a:p>
            <a:r>
              <a:rPr lang="uk-UA" sz="2800" b="1" i="1" dirty="0"/>
              <a:t>Формами існування матерії</a:t>
            </a:r>
            <a:r>
              <a:rPr lang="uk-UA" sz="2800" dirty="0"/>
              <a:t> є ПРОСТІР і ЧАС </a:t>
            </a:r>
            <a:endParaRPr lang="ru-RU" sz="2800" dirty="0"/>
          </a:p>
          <a:p>
            <a:pPr marL="45720" indent="0">
              <a:buNone/>
            </a:pPr>
            <a:r>
              <a:rPr lang="uk-UA" dirty="0"/>
              <a:t> </a:t>
            </a:r>
            <a:r>
              <a:rPr lang="uk-UA" sz="2800" b="1" u="wavy" dirty="0" smtClean="0">
                <a:solidFill>
                  <a:srgbClr val="541EEC"/>
                </a:solidFill>
              </a:rPr>
              <a:t>ПРОСТІР</a:t>
            </a:r>
            <a:r>
              <a:rPr lang="uk-UA" b="1" u="wavy" dirty="0" smtClean="0"/>
              <a:t> </a:t>
            </a:r>
            <a:r>
              <a:rPr lang="uk-UA" dirty="0"/>
              <a:t>– це форма існування матерії, яка виражає співіснування речей, їх протяжністю, координацією в розташуванні , структурність речей. Особливістю простору є його тримірність, бо такі виміри мають матеріальні об’єкти (ширина, висота, довжина).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6" descr="632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12976"/>
            <a:ext cx="4416491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7687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uk-UA" u="dbl" dirty="0">
                <a:solidFill>
                  <a:srgbClr val="00B050"/>
                </a:solidFill>
              </a:rPr>
              <a:t>Онтологія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704856" cy="338437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541EEC"/>
                </a:solidFill>
              </a:rPr>
              <a:t>це </a:t>
            </a:r>
            <a:r>
              <a:rPr lang="uk-UA" sz="2800" b="1" i="1" dirty="0">
                <a:solidFill>
                  <a:srgbClr val="541EEC"/>
                </a:solidFill>
              </a:rPr>
              <a:t>вчення про буття, розділ філософії, в якому з'ясовуються фундаментальні проблеми існування, розвитку сутнісного, найважливішого</a:t>
            </a:r>
            <a:r>
              <a:rPr lang="uk-UA" sz="2800" b="1" dirty="0">
                <a:solidFill>
                  <a:srgbClr val="541EEC"/>
                </a:solidFill>
              </a:rPr>
              <a:t>. Поняття «онтологія» не має однозначного тлумачення у філософії.  </a:t>
            </a:r>
            <a:endParaRPr lang="ru-RU" sz="2800" b="1" dirty="0">
              <a:solidFill>
                <a:srgbClr val="541EEC"/>
              </a:solidFill>
            </a:endParaRPr>
          </a:p>
          <a:p>
            <a:pPr marL="45720" indent="0" algn="ctr">
              <a:buNone/>
            </a:pPr>
            <a:r>
              <a:rPr lang="uk-UA" sz="2800" b="1" dirty="0"/>
              <a:t> 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714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Картинки1004\прості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33383" cy="3475037"/>
          </a:xfrm>
          <a:prstGeom prst="rect">
            <a:avLst/>
          </a:prstGeom>
          <a:noFill/>
        </p:spPr>
      </p:pic>
      <p:pic>
        <p:nvPicPr>
          <p:cNvPr id="2051" name="Picture 3" descr="H:\Картинки1004\прості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u="wavy" dirty="0">
                <a:solidFill>
                  <a:srgbClr val="541EEC"/>
                </a:solidFill>
              </a:rPr>
              <a:t>ЧАС</a:t>
            </a:r>
            <a:r>
              <a:rPr lang="uk-UA" sz="5400" dirty="0">
                <a:solidFill>
                  <a:srgbClr val="541EEC"/>
                </a:solidFill>
              </a:rPr>
              <a:t> </a:t>
            </a:r>
            <a:r>
              <a:rPr lang="uk-UA" dirty="0"/>
              <a:t>– </a:t>
            </a:r>
            <a:endParaRPr lang="ru-RU" dirty="0"/>
          </a:p>
        </p:txBody>
      </p:sp>
      <p:pic>
        <p:nvPicPr>
          <p:cNvPr id="1026" name="Picture 2" descr="E:\Савлук\Менеджмент картинки\time-manage1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781" y="0"/>
            <a:ext cx="40827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3174" y="3286124"/>
            <a:ext cx="65008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D60093"/>
                </a:solidFill>
              </a:rPr>
              <a:t>це форма існування матерії, яка виражає тривалість і послідовність протікання матеріальних процесів. Час є незворотнім.</a:t>
            </a:r>
          </a:p>
          <a:p>
            <a:endParaRPr lang="uk-UA" sz="2800"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H:\Картинки1004\cloud-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3814139" cy="2859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92032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Картинки1004\solar-syst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44815" cy="3475037"/>
          </a:xfrm>
          <a:prstGeom prst="rect">
            <a:avLst/>
          </a:prstGeom>
          <a:noFill/>
        </p:spPr>
      </p:pic>
      <p:pic>
        <p:nvPicPr>
          <p:cNvPr id="6147" name="Picture 3" descr="H:\Картинки1004\permacul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4286250" cy="3209925"/>
          </a:xfrm>
          <a:prstGeom prst="rect">
            <a:avLst/>
          </a:prstGeom>
          <a:noFill/>
        </p:spPr>
      </p:pic>
      <p:pic>
        <p:nvPicPr>
          <p:cNvPr id="6148" name="Picture 4" descr="H:\Картинки1004\91392b9dc216574142055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988" y="285728"/>
            <a:ext cx="4560012" cy="256977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589240"/>
            <a:ext cx="6408712" cy="12687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dirty="0">
                <a:effectLst/>
              </a:rPr>
              <a:t>декілька </a:t>
            </a:r>
            <a:r>
              <a:rPr lang="uk-UA" sz="3200" i="1" dirty="0">
                <a:effectLst/>
              </a:rPr>
              <a:t>значень</a:t>
            </a:r>
            <a:r>
              <a:rPr lang="uk-UA" sz="3200" dirty="0">
                <a:effectLst/>
              </a:rPr>
              <a:t> терміну ОНТОЛОГІЯ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84976" cy="5301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</a:rPr>
              <a:t>По-перше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, під онтологією розуміють ту частину філософії, яка з'ясовує основні, фундаментальні принципи буття, первоначала всього сутнісного. Саме поняття ОНТОЛОГІЯ у перекладі з грецької мови означає вчення про суще, сутнісне, найважливіше   (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онто-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суще, сутнісне;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логія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- вчення). Це вчення про світ, про першооснови буття, про субстанцію, матерію, рух, простір, час, причинність 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b="1" i="1" u="sng" dirty="0">
                <a:solidFill>
                  <a:schemeClr val="accent4">
                    <a:lumMod val="75000"/>
                  </a:schemeClr>
                </a:solidFill>
              </a:rPr>
              <a:t>По-друге, 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у марксистській філософії поняття ОНТОЛОГІЯ вживається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для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</a:rPr>
              <a:t>з'ясування </a:t>
            </a:r>
            <a:r>
              <a:rPr lang="uk-UA" b="1" i="1" dirty="0">
                <a:solidFill>
                  <a:schemeClr val="accent4">
                    <a:lumMod val="75000"/>
                  </a:schemeClr>
                </a:solidFill>
              </a:rPr>
              <a:t>сутності явищ, що існують незалежно від людини, її свідомості (світ, матерія, рух, розвиток, його об’єктивні закони тощо)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uk-UA" b="1" i="1" u="sng" dirty="0">
                <a:solidFill>
                  <a:srgbClr val="541EEC"/>
                </a:solidFill>
              </a:rPr>
              <a:t>По-третє,</a:t>
            </a:r>
            <a:r>
              <a:rPr lang="uk-UA" b="1" dirty="0">
                <a:solidFill>
                  <a:srgbClr val="541EEC"/>
                </a:solidFill>
              </a:rPr>
              <a:t> у західній філософії у поняття ОНТОЛОГІЯ теж включають найзагальніші принципи буття, але вони розглядаються на рівні надчуттєвої, </a:t>
            </a:r>
            <a:r>
              <a:rPr lang="uk-UA" b="1" dirty="0" err="1">
                <a:solidFill>
                  <a:srgbClr val="541EEC"/>
                </a:solidFill>
              </a:rPr>
              <a:t>надраціональної</a:t>
            </a:r>
            <a:r>
              <a:rPr lang="uk-UA" b="1" dirty="0">
                <a:solidFill>
                  <a:srgbClr val="541EEC"/>
                </a:solidFill>
              </a:rPr>
              <a:t> інтуїції. Тобто найзагальніші принципи буття у такому розумінні з'ясовуються лише інтуїтивно, а не в процесі практичної, пізнавальної діяльності людини, взаємодії суб’єкта і об’єкта.</a:t>
            </a:r>
            <a:endParaRPr lang="ru-RU" b="1" dirty="0">
              <a:solidFill>
                <a:srgbClr val="541EEC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90148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10081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/>
              <a:t>СВІТ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280920" cy="5040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 СВІТ</a:t>
            </a:r>
            <a:r>
              <a:rPr lang="uk-UA" sz="2800" dirty="0"/>
              <a:t>– це єдність об’єктивної  та суб’єктивної дійсності. В цьому сенсі СВІТ виступає як універсальна предметність щодо якої людина визначається як суб’єкт, що створює свій власний світ - </a:t>
            </a:r>
            <a:r>
              <a:rPr lang="uk-UA" sz="2800" dirty="0" err="1"/>
              <a:t>світ</a:t>
            </a:r>
            <a:r>
              <a:rPr lang="uk-UA" sz="2800" dirty="0"/>
              <a:t> людини .             </a:t>
            </a:r>
            <a:endParaRPr lang="ru-RU" sz="2800" dirty="0"/>
          </a:p>
          <a:p>
            <a:endParaRPr lang="ru-RU" sz="2800" dirty="0"/>
          </a:p>
          <a:p>
            <a:pPr algn="ctr"/>
            <a:r>
              <a:rPr lang="uk-UA" sz="2800" b="1" dirty="0" smtClean="0"/>
              <a:t>СВІТ</a:t>
            </a:r>
            <a:r>
              <a:rPr lang="uk-UA" sz="2800" dirty="0" smtClean="0"/>
              <a:t> включає в себе все те, що охоплене (відображене) свідомістю людини як предметно – </a:t>
            </a:r>
            <a:r>
              <a:rPr lang="uk-UA" sz="2800" dirty="0" err="1" smtClean="0"/>
              <a:t>діяльнісної</a:t>
            </a:r>
            <a:r>
              <a:rPr lang="uk-UA" sz="2800" dirty="0" smtClean="0"/>
              <a:t> істоти.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3390738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peac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646" y="548680"/>
            <a:ext cx="8178344" cy="58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51963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496944" cy="5472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uk-UA" sz="2800" b="1" dirty="0">
                <a:solidFill>
                  <a:srgbClr val="541EEC"/>
                </a:solidFill>
              </a:rPr>
              <a:t>СВІТ є ціле, а людина – його частина;</a:t>
            </a:r>
            <a:endParaRPr lang="ru-RU" sz="2800" b="1" dirty="0">
              <a:solidFill>
                <a:srgbClr val="541EEC"/>
              </a:solidFill>
            </a:endParaRPr>
          </a:p>
          <a:p>
            <a:pPr lvl="0" algn="ctr"/>
            <a:r>
              <a:rPr lang="uk-UA" sz="2800" b="1" dirty="0">
                <a:solidFill>
                  <a:srgbClr val="00B050"/>
                </a:solidFill>
              </a:rPr>
              <a:t>СВІТ є визначальним, а людина визначається  ним;</a:t>
            </a:r>
            <a:endParaRPr lang="ru-RU" sz="2800" b="1" dirty="0">
              <a:solidFill>
                <a:srgbClr val="00B050"/>
              </a:solidFill>
            </a:endParaRPr>
          </a:p>
          <a:p>
            <a:pPr lvl="0" algn="ctr"/>
            <a:r>
              <a:rPr lang="uk-UA" sz="2800" b="1" dirty="0">
                <a:solidFill>
                  <a:srgbClr val="FF0000"/>
                </a:solidFill>
              </a:rPr>
              <a:t>СВІТ існував до людини, а людина виникає в результаті його еволюції;</a:t>
            </a:r>
            <a:endParaRPr lang="ru-RU" sz="2800" b="1" dirty="0">
              <a:solidFill>
                <a:srgbClr val="FF0000"/>
              </a:solidFill>
            </a:endParaRPr>
          </a:p>
          <a:p>
            <a:pPr lvl="0" algn="ctr"/>
            <a:r>
              <a:rPr lang="uk-UA" sz="2800" b="1" dirty="0">
                <a:solidFill>
                  <a:srgbClr val="D60093"/>
                </a:solidFill>
              </a:rPr>
              <a:t>СВІТ ЛЮДИНИ ґрунтується на основі універсальної предметності, у якій виявляться її сутнісні сили як унікальної істоти, котра створює власний світ.</a:t>
            </a:r>
            <a:endParaRPr lang="ru-RU" sz="2800" b="1" dirty="0">
              <a:solidFill>
                <a:srgbClr val="D60093"/>
              </a:solidFill>
            </a:endParaRPr>
          </a:p>
          <a:p>
            <a:pPr algn="ctr"/>
            <a:r>
              <a:rPr lang="uk-UA" sz="2800" b="1" dirty="0">
                <a:solidFill>
                  <a:srgbClr val="D60093"/>
                </a:solidFill>
              </a:rPr>
              <a:t> </a:t>
            </a:r>
            <a:endParaRPr lang="ru-RU" sz="2800" b="1" dirty="0">
              <a:solidFill>
                <a:srgbClr val="D60093"/>
              </a:solidFill>
            </a:endParaRP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5044822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EvoLif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645" y="836712"/>
            <a:ext cx="8370827" cy="48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81392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3681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600" dirty="0">
                <a:effectLst/>
              </a:rPr>
              <a:t>Основні версії походження Всесвіту: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34747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uk-UA" dirty="0"/>
              <a:t>«</a:t>
            </a:r>
            <a:r>
              <a:rPr lang="uk-UA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Теорія великого вибуху</a:t>
            </a:r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теорія «просторових аномалій», </a:t>
            </a:r>
            <a:endParaRPr lang="uk-UA" sz="32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</a:t>
            </a:r>
            <a:r>
              <a:rPr lang="uk-UA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квантова теорія</a:t>
            </a:r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релігійна теорія</a:t>
            </a:r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креаціонізм </a:t>
            </a:r>
            <a:endParaRPr lang="uk-UA" sz="32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тощо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5402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724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Філософський зміст проблеми БУТТЯ. </vt:lpstr>
      <vt:lpstr>Онтологія </vt:lpstr>
      <vt:lpstr>Слайд 3</vt:lpstr>
      <vt:lpstr>декілька значень терміну ОНТОЛОГІЯ</vt:lpstr>
      <vt:lpstr>СВІТ</vt:lpstr>
      <vt:lpstr>Слайд 6</vt:lpstr>
      <vt:lpstr>Слайд 7</vt:lpstr>
      <vt:lpstr>Слайд 8</vt:lpstr>
      <vt:lpstr>Основні версії походження Всесвіту:</vt:lpstr>
      <vt:lpstr>ТЕОРІЯ ВЕЛИКОГО ВИБУХУ </vt:lpstr>
      <vt:lpstr>БУТТЯ</vt:lpstr>
      <vt:lpstr>Слайд 12</vt:lpstr>
      <vt:lpstr>МАТЕРІЯ – </vt:lpstr>
      <vt:lpstr>Види матерії: </vt:lpstr>
      <vt:lpstr>Слайд 15</vt:lpstr>
      <vt:lpstr>Структурні рівні матерії   </vt:lpstr>
      <vt:lpstr>РУХ</vt:lpstr>
      <vt:lpstr>Слайд 18</vt:lpstr>
      <vt:lpstr>ПРОСТІР і ЧАС  </vt:lpstr>
      <vt:lpstr>Слайд 20</vt:lpstr>
      <vt:lpstr>ЧАС –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Філософський зміст проблеми БУТТЯ. </dc:title>
  <dc:creator>user</dc:creator>
  <cp:lastModifiedBy>user</cp:lastModifiedBy>
  <cp:revision>20</cp:revision>
  <dcterms:created xsi:type="dcterms:W3CDTF">2012-04-10T07:32:37Z</dcterms:created>
  <dcterms:modified xsi:type="dcterms:W3CDTF">2012-04-18T07:24:58Z</dcterms:modified>
</cp:coreProperties>
</file>